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83" r:id="rId2"/>
    <p:sldId id="299" r:id="rId3"/>
    <p:sldId id="284" r:id="rId4"/>
    <p:sldId id="285" r:id="rId5"/>
    <p:sldId id="286" r:id="rId6"/>
    <p:sldId id="287" r:id="rId7"/>
    <p:sldId id="288" r:id="rId8"/>
    <p:sldId id="293" r:id="rId9"/>
    <p:sldId id="290" r:id="rId10"/>
    <p:sldId id="291" r:id="rId11"/>
    <p:sldId id="294" r:id="rId12"/>
    <p:sldId id="295" r:id="rId13"/>
    <p:sldId id="292" r:id="rId14"/>
    <p:sldId id="296" r:id="rId15"/>
    <p:sldId id="297" r:id="rId16"/>
    <p:sldId id="298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294" autoAdjust="0"/>
  </p:normalViewPr>
  <p:slideViewPr>
    <p:cSldViewPr>
      <p:cViewPr varScale="1">
        <p:scale>
          <a:sx n="76" d="100"/>
          <a:sy n="76" d="100"/>
        </p:scale>
        <p:origin x="9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</a:t>
            </a:r>
            <a:endParaRPr lang="en-GB" dirty="0"/>
          </a:p>
        </p:txBody>
      </p:sp>
      <p:pic>
        <p:nvPicPr>
          <p:cNvPr id="1028" name="Picture 4" descr="JAVA: Introduction to Recursion - YouTube">
            <a:extLst>
              <a:ext uri="{FF2B5EF4-FFF2-40B4-BE49-F238E27FC236}">
                <a16:creationId xmlns:a16="http://schemas.microsoft.com/office/drawing/2014/main" id="{1072DE13-1B21-4255-9751-55FFF40B3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0"/>
          <a:stretch/>
        </p:blipFill>
        <p:spPr bwMode="auto">
          <a:xfrm>
            <a:off x="0" y="1916832"/>
            <a:ext cx="9144000" cy="36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7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dirty="0"/>
              <a:t>Insertion</a:t>
            </a:r>
            <a:r>
              <a:rPr lang="en-US" dirty="0"/>
              <a:t> sort </a:t>
            </a:r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endParaRPr lang="en-GB" i="1" dirty="0"/>
          </a:p>
        </p:txBody>
      </p:sp>
      <p:pic>
        <p:nvPicPr>
          <p:cNvPr id="9220" name="Picture 4" descr="Insertion Sort">
            <a:extLst>
              <a:ext uri="{FF2B5EF4-FFF2-40B4-BE49-F238E27FC236}">
                <a16:creationId xmlns:a16="http://schemas.microsoft.com/office/drawing/2014/main" id="{5669F9DF-0E24-4853-98A0-2B57E1FF3B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4784"/>
            <a:ext cx="57912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8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dirty="0"/>
              <a:t>Selection</a:t>
            </a:r>
            <a:r>
              <a:rPr lang="en-US" dirty="0"/>
              <a:t> sort </a:t>
            </a:r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endParaRPr lang="en-GB" i="1" dirty="0"/>
          </a:p>
        </p:txBody>
      </p:sp>
      <p:pic>
        <p:nvPicPr>
          <p:cNvPr id="11266" name="Picture 2" descr="Selection Sort">
            <a:extLst>
              <a:ext uri="{FF2B5EF4-FFF2-40B4-BE49-F238E27FC236}">
                <a16:creationId xmlns:a16="http://schemas.microsoft.com/office/drawing/2014/main" id="{AD21D10E-0A2A-4B40-88DC-9DD14B5A3F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4784"/>
            <a:ext cx="57912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0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dirty="0"/>
              <a:t>Quick</a:t>
            </a:r>
            <a:r>
              <a:rPr lang="en-US" dirty="0"/>
              <a:t> sort </a:t>
            </a:r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endParaRPr lang="en-GB" i="1" dirty="0"/>
          </a:p>
        </p:txBody>
      </p:sp>
      <p:pic>
        <p:nvPicPr>
          <p:cNvPr id="13316" name="Picture 4" descr="Quick Sort - Lomuto">
            <a:extLst>
              <a:ext uri="{FF2B5EF4-FFF2-40B4-BE49-F238E27FC236}">
                <a16:creationId xmlns:a16="http://schemas.microsoft.com/office/drawing/2014/main" id="{2036E736-146B-4E52-8E1F-FDDA893961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4784"/>
            <a:ext cx="57912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0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dirty="0"/>
              <a:t>Heap</a:t>
            </a:r>
            <a:r>
              <a:rPr lang="en-US" dirty="0"/>
              <a:t> sort </a:t>
            </a:r>
            <a:r>
              <a:rPr lang="en-US" i="1" dirty="0"/>
              <a:t>O(n*log(n)) </a:t>
            </a:r>
            <a:r>
              <a:rPr lang="en-US" dirty="0"/>
              <a:t>1step</a:t>
            </a:r>
            <a:endParaRPr lang="en-GB" dirty="0"/>
          </a:p>
        </p:txBody>
      </p:sp>
      <p:pic>
        <p:nvPicPr>
          <p:cNvPr id="10246" name="Picture 6" descr="https://training.epam.ua/News_storage/462/Steps-01_12052977.png">
            <a:extLst>
              <a:ext uri="{FF2B5EF4-FFF2-40B4-BE49-F238E27FC236}">
                <a16:creationId xmlns:a16="http://schemas.microsoft.com/office/drawing/2014/main" id="{8EF00BD1-CF82-4C53-BB5E-EA20ED5D2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6" b="8051"/>
          <a:stretch/>
        </p:blipFill>
        <p:spPr bwMode="auto">
          <a:xfrm>
            <a:off x="0" y="1700808"/>
            <a:ext cx="9144000" cy="466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55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dirty="0"/>
              <a:t>Heap</a:t>
            </a:r>
            <a:r>
              <a:rPr lang="en-US" dirty="0"/>
              <a:t> sort </a:t>
            </a:r>
            <a:r>
              <a:rPr lang="en-US" i="1" dirty="0"/>
              <a:t>O(n*log(n)) </a:t>
            </a:r>
            <a:r>
              <a:rPr lang="en-US" dirty="0"/>
              <a:t>2step</a:t>
            </a:r>
            <a:endParaRPr lang="en-GB" dirty="0"/>
          </a:p>
        </p:txBody>
      </p:sp>
      <p:pic>
        <p:nvPicPr>
          <p:cNvPr id="14338" name="Picture 2" descr="https://training.epam.ua/News_storage/462/Steps-02_12061794.png">
            <a:extLst>
              <a:ext uri="{FF2B5EF4-FFF2-40B4-BE49-F238E27FC236}">
                <a16:creationId xmlns:a16="http://schemas.microsoft.com/office/drawing/2014/main" id="{A572C88D-C83C-4379-B360-31DB041DE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7" b="16926"/>
          <a:stretch/>
        </p:blipFill>
        <p:spPr bwMode="auto">
          <a:xfrm>
            <a:off x="0" y="1844824"/>
            <a:ext cx="914400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93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dirty="0"/>
              <a:t>Heap</a:t>
            </a:r>
            <a:r>
              <a:rPr lang="en-US" dirty="0"/>
              <a:t> sort </a:t>
            </a:r>
            <a:r>
              <a:rPr lang="en-US" i="1" dirty="0"/>
              <a:t>O(n*log(n)) </a:t>
            </a:r>
            <a:r>
              <a:rPr lang="en-US" dirty="0"/>
              <a:t>3step</a:t>
            </a:r>
            <a:endParaRPr lang="en-GB" dirty="0"/>
          </a:p>
        </p:txBody>
      </p:sp>
      <p:pic>
        <p:nvPicPr>
          <p:cNvPr id="15362" name="Picture 2" descr="https://training.epam.ua/News_storage/462/Steps-03_12064560.png">
            <a:extLst>
              <a:ext uri="{FF2B5EF4-FFF2-40B4-BE49-F238E27FC236}">
                <a16:creationId xmlns:a16="http://schemas.microsoft.com/office/drawing/2014/main" id="{1894DF22-5C90-4239-A88A-29D6A98E6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7" b="11019"/>
          <a:stretch/>
        </p:blipFill>
        <p:spPr bwMode="auto">
          <a:xfrm>
            <a:off x="0" y="1844323"/>
            <a:ext cx="914400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81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GB" dirty="0"/>
              <a:t>Heap</a:t>
            </a:r>
            <a:r>
              <a:rPr lang="en-US" dirty="0"/>
              <a:t> sort </a:t>
            </a:r>
            <a:r>
              <a:rPr lang="en-US" i="1" dirty="0"/>
              <a:t>O(n*log(n)) </a:t>
            </a:r>
            <a:r>
              <a:rPr lang="en-US" dirty="0"/>
              <a:t>4+steps</a:t>
            </a:r>
            <a:endParaRPr lang="en-GB" dirty="0"/>
          </a:p>
        </p:txBody>
      </p:sp>
      <p:pic>
        <p:nvPicPr>
          <p:cNvPr id="16386" name="Picture 2" descr="https://training.epam.ua/News_storage/462/Steps-04_12073571.png">
            <a:extLst>
              <a:ext uri="{FF2B5EF4-FFF2-40B4-BE49-F238E27FC236}">
                <a16:creationId xmlns:a16="http://schemas.microsoft.com/office/drawing/2014/main" id="{78560F88-740D-48C2-8A23-FF06EB1F7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4" b="21660"/>
          <a:stretch/>
        </p:blipFill>
        <p:spPr bwMode="auto">
          <a:xfrm>
            <a:off x="0" y="1844824"/>
            <a:ext cx="914400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08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</a:t>
            </a:r>
            <a:endParaRPr lang="en-GB" dirty="0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D4609E6F-FAC5-414C-8536-1D29D487F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33230" r="3538" b="14368"/>
          <a:stretch/>
        </p:blipFill>
        <p:spPr bwMode="auto">
          <a:xfrm>
            <a:off x="0" y="1952836"/>
            <a:ext cx="9015050" cy="31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7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dirty="0"/>
              <a:t>Characteristics of an Algorithm</a:t>
            </a:r>
            <a:endParaRPr lang="en-GB" dirty="0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0F071308-69D7-48E7-B883-5CFB19D9E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" t="16639" r="5007" b="9128"/>
          <a:stretch/>
        </p:blipFill>
        <p:spPr bwMode="auto">
          <a:xfrm>
            <a:off x="103410" y="1772816"/>
            <a:ext cx="893718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0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</a:t>
            </a:r>
            <a:endParaRPr lang="en-GB" dirty="0"/>
          </a:p>
        </p:txBody>
      </p:sp>
      <p:pic>
        <p:nvPicPr>
          <p:cNvPr id="3076" name="Picture 4" descr="Algorithms: Design and Analysis, Part 1 | Course | Stanford Online">
            <a:extLst>
              <a:ext uri="{FF2B5EF4-FFF2-40B4-BE49-F238E27FC236}">
                <a16:creationId xmlns:a16="http://schemas.microsoft.com/office/drawing/2014/main" id="{15BA7106-9BB8-4FBB-A5E9-BD09F5B42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88" y="1412776"/>
            <a:ext cx="5445224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51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dirty="0"/>
              <a:t>Space &amp; time complexity </a:t>
            </a:r>
            <a:endParaRPr lang="en-GB" dirty="0"/>
          </a:p>
        </p:txBody>
      </p:sp>
      <p:pic>
        <p:nvPicPr>
          <p:cNvPr id="4100" name="Picture 4" descr="https://slideplayer.com/slide/6173126/18/images/5/Time+%26+Space+complexity.jpg">
            <a:extLst>
              <a:ext uri="{FF2B5EF4-FFF2-40B4-BE49-F238E27FC236}">
                <a16:creationId xmlns:a16="http://schemas.microsoft.com/office/drawing/2014/main" id="{DBF39D19-CD74-4FC2-A63F-B4A843EB7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t="28721" r="7863" b="19479"/>
          <a:stretch/>
        </p:blipFill>
        <p:spPr bwMode="auto">
          <a:xfrm>
            <a:off x="158104" y="1916832"/>
            <a:ext cx="8827792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6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dirty="0"/>
              <a:t>Big-O notations</a:t>
            </a:r>
            <a:endParaRPr lang="en-GB" dirty="0"/>
          </a:p>
        </p:txBody>
      </p:sp>
      <p:pic>
        <p:nvPicPr>
          <p:cNvPr id="5126" name="Picture 6" descr="Lightbox">
            <a:extLst>
              <a:ext uri="{FF2B5EF4-FFF2-40B4-BE49-F238E27FC236}">
                <a16:creationId xmlns:a16="http://schemas.microsoft.com/office/drawing/2014/main" id="{6EC6979E-6906-43D0-B894-334CE57A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8880"/>
            <a:ext cx="9151027" cy="316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07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dirty="0"/>
              <a:t>Sorting chart</a:t>
            </a:r>
            <a:endParaRPr lang="en-GB" dirty="0"/>
          </a:p>
        </p:txBody>
      </p:sp>
      <p:pic>
        <p:nvPicPr>
          <p:cNvPr id="6148" name="Picture 4" descr="https://media.licdn.com/dms/image/C5112AQELJi9rrpPeTw/article-cover_image-shrink_423_752/0/1520133128080?e=1680134400&amp;v=beta&amp;t=pCm3Srs18-ZYSrXy0AmpKSl_ZgiyR_qwkMzVXzy52bE">
            <a:extLst>
              <a:ext uri="{FF2B5EF4-FFF2-40B4-BE49-F238E27FC236}">
                <a16:creationId xmlns:a16="http://schemas.microsoft.com/office/drawing/2014/main" id="{D5BE43A5-A5AE-44C4-8843-46CA2EB1F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2" r="4219"/>
          <a:stretch/>
        </p:blipFill>
        <p:spPr bwMode="auto">
          <a:xfrm>
            <a:off x="272066" y="1451924"/>
            <a:ext cx="8599868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6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dirty="0"/>
              <a:t>Bubble sort </a:t>
            </a:r>
            <a:r>
              <a:rPr lang="en-US" i="1" dirty="0"/>
              <a:t>O(n</a:t>
            </a:r>
            <a:r>
              <a:rPr lang="en-US" i="1" baseline="30000" dirty="0"/>
              <a:t>2</a:t>
            </a:r>
            <a:r>
              <a:rPr lang="en-US" i="1" dirty="0"/>
              <a:t>)</a:t>
            </a:r>
            <a:endParaRPr lang="en-GB" i="1" dirty="0"/>
          </a:p>
        </p:txBody>
      </p:sp>
      <p:pic>
        <p:nvPicPr>
          <p:cNvPr id="7176" name="Picture 8" descr="Bubble Sort">
            <a:extLst>
              <a:ext uri="{FF2B5EF4-FFF2-40B4-BE49-F238E27FC236}">
                <a16:creationId xmlns:a16="http://schemas.microsoft.com/office/drawing/2014/main" id="{B1FF0053-91EF-46A2-B6BD-F8DDB5BEFA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84784"/>
            <a:ext cx="57912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8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08C1-73B6-4F7A-B587-9970420A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rmAutofit fontScale="90000"/>
          </a:bodyPr>
          <a:lstStyle/>
          <a:p>
            <a:r>
              <a:rPr lang="en-US" dirty="0"/>
              <a:t>Merge sort </a:t>
            </a:r>
            <a:r>
              <a:rPr lang="en-US" i="1" dirty="0"/>
              <a:t>O(n*log(n))</a:t>
            </a:r>
            <a:endParaRPr lang="en-GB" i="1" dirty="0"/>
          </a:p>
        </p:txBody>
      </p:sp>
      <p:pic>
        <p:nvPicPr>
          <p:cNvPr id="8200" name="Picture 8" descr="Merge-sort-example-300px.gif">
            <a:extLst>
              <a:ext uri="{FF2B5EF4-FFF2-40B4-BE49-F238E27FC236}">
                <a16:creationId xmlns:a16="http://schemas.microsoft.com/office/drawing/2014/main" id="{28AFF208-F1E3-44A5-B3CF-D6C269A6EF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72" y="1898143"/>
            <a:ext cx="5102855" cy="306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831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5940</TotalTime>
  <Words>95</Words>
  <Application>Microsoft Office PowerPoint</Application>
  <PresentationFormat>On-screen Show (4:3)</PresentationFormat>
  <Paragraphs>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Constantia</vt:lpstr>
      <vt:lpstr>Wingdings 2</vt:lpstr>
      <vt:lpstr>Поток</vt:lpstr>
      <vt:lpstr>Recursion</vt:lpstr>
      <vt:lpstr>Algorithm</vt:lpstr>
      <vt:lpstr>Characteristics of an Algorithm</vt:lpstr>
      <vt:lpstr>Algorithm</vt:lpstr>
      <vt:lpstr>Space &amp; time complexity </vt:lpstr>
      <vt:lpstr>Big-O notations</vt:lpstr>
      <vt:lpstr>Sorting chart</vt:lpstr>
      <vt:lpstr>Bubble sort O(n2)</vt:lpstr>
      <vt:lpstr>Merge sort O(n*log(n))</vt:lpstr>
      <vt:lpstr>Insertion sort O(n2)</vt:lpstr>
      <vt:lpstr>Selection sort O(n2)</vt:lpstr>
      <vt:lpstr>Quick sort O(n2)</vt:lpstr>
      <vt:lpstr>Heap sort O(n*log(n)) 1step</vt:lpstr>
      <vt:lpstr>Heap sort O(n*log(n)) 2step</vt:lpstr>
      <vt:lpstr>Heap sort O(n*log(n)) 3step</vt:lpstr>
      <vt:lpstr>Heap sort O(n*log(n)) 4+steps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</dc:title>
  <dc:creator>Serg</dc:creator>
  <cp:lastModifiedBy>Serhii Pasko</cp:lastModifiedBy>
  <cp:revision>93</cp:revision>
  <dcterms:created xsi:type="dcterms:W3CDTF">2018-12-18T10:40:25Z</dcterms:created>
  <dcterms:modified xsi:type="dcterms:W3CDTF">2023-01-24T19:53:12Z</dcterms:modified>
</cp:coreProperties>
</file>